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 name="Shape 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descr="White cloud in front of dark blue star-filled sky" id="54" name="Shape 54"/>
          <p:cNvPicPr preferRelativeResize="0"/>
          <p:nvPr/>
        </p:nvPicPr>
        <p:blipFill rotWithShape="1">
          <a:blip r:embed="rId3">
            <a:alphaModFix/>
          </a:blip>
          <a:srcRect b="17067" l="0" r="1719" t="0"/>
          <a:stretch/>
        </p:blipFill>
        <p:spPr>
          <a:xfrm>
            <a:off x="0" y="0"/>
            <a:ext cx="9144001" cy="5143500"/>
          </a:xfrm>
          <a:prstGeom prst="rect">
            <a:avLst/>
          </a:prstGeom>
          <a:noFill/>
          <a:ln cap="flat" cmpd="sng" w="9525">
            <a:solidFill>
              <a:srgbClr val="F3F3F3"/>
            </a:solidFill>
            <a:prstDash val="solid"/>
            <a:round/>
            <a:headEnd len="sm" w="sm" type="none"/>
            <a:tailEnd len="sm" w="sm" type="none"/>
          </a:ln>
        </p:spPr>
      </p:pic>
      <p:sp>
        <p:nvSpPr>
          <p:cNvPr id="55" name="Shape 55"/>
          <p:cNvSpPr txBox="1"/>
          <p:nvPr>
            <p:ph type="ctrTitle"/>
          </p:nvPr>
        </p:nvSpPr>
        <p:spPr>
          <a:xfrm>
            <a:off x="107850" y="1445888"/>
            <a:ext cx="8928300" cy="1844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4800">
                <a:solidFill>
                  <a:srgbClr val="F3F3F3"/>
                </a:solidFill>
              </a:rPr>
              <a:t>Controlling Adult Contents for Under Aged</a:t>
            </a:r>
            <a:endParaRPr sz="4800">
              <a:solidFill>
                <a:srgbClr val="F3F3F3"/>
              </a:solidFill>
            </a:endParaRPr>
          </a:p>
        </p:txBody>
      </p:sp>
      <p:sp>
        <p:nvSpPr>
          <p:cNvPr id="56" name="Shape 56"/>
          <p:cNvSpPr txBox="1"/>
          <p:nvPr>
            <p:ph idx="1" type="subTitle"/>
          </p:nvPr>
        </p:nvSpPr>
        <p:spPr>
          <a:xfrm>
            <a:off x="-2783800" y="3352000"/>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EFEFEF"/>
                </a:solidFill>
              </a:rPr>
              <a:t>Team: OTP</a:t>
            </a:r>
            <a:endParaRPr>
              <a:solidFill>
                <a:srgbClr val="EFEFEF"/>
              </a:solidFill>
            </a:endParaRPr>
          </a:p>
          <a:p>
            <a:pPr indent="0" lvl="0" marL="0" rtl="0">
              <a:spcBef>
                <a:spcPts val="0"/>
              </a:spcBef>
              <a:spcAft>
                <a:spcPts val="0"/>
              </a:spcAft>
              <a:buNone/>
            </a:pPr>
            <a:r>
              <a:t/>
            </a:r>
            <a:endParaRPr>
              <a:solidFill>
                <a:srgbClr val="EFEFEF"/>
              </a:solidFill>
            </a:endParaRPr>
          </a:p>
        </p:txBody>
      </p:sp>
      <p:sp>
        <p:nvSpPr>
          <p:cNvPr id="57" name="Shape 57"/>
          <p:cNvSpPr txBox="1"/>
          <p:nvPr>
            <p:ph idx="1" type="subTitle"/>
          </p:nvPr>
        </p:nvSpPr>
        <p:spPr>
          <a:xfrm>
            <a:off x="239750" y="4205998"/>
            <a:ext cx="81231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EFEFEF"/>
                </a:solidFill>
              </a:rPr>
              <a:t>nileshnalini1234@gmail.com</a:t>
            </a:r>
            <a:endParaRPr sz="1800">
              <a:solidFill>
                <a:srgbClr val="EFEFEF"/>
              </a:solidFill>
            </a:endParaRPr>
          </a:p>
        </p:txBody>
      </p:sp>
      <p:cxnSp>
        <p:nvCxnSpPr>
          <p:cNvPr id="58" name="Shape 58"/>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
        <p:nvSpPr>
          <p:cNvPr id="59" name="Shape 59"/>
          <p:cNvSpPr/>
          <p:nvPr/>
        </p:nvSpPr>
        <p:spPr>
          <a:xfrm>
            <a:off x="1923750" y="258925"/>
            <a:ext cx="5296500" cy="753275"/>
          </a:xfrm>
          <a:prstGeom prst="flowChartProcess">
            <a:avLst/>
          </a:prstGeom>
          <a:solidFill>
            <a:schemeClr val="lt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sz="3000"/>
              <a:t>Project Presentation On Topic</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Shape 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                So, what should be the solution</a:t>
            </a:r>
            <a:endParaRPr/>
          </a:p>
        </p:txBody>
      </p:sp>
      <p:sp>
        <p:nvSpPr>
          <p:cNvPr id="111" name="Shape 1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sz="1200">
                <a:solidFill>
                  <a:srgbClr val="7D7D7D"/>
                </a:solidFill>
                <a:highlight>
                  <a:srgbClr val="FFFFFF"/>
                </a:highlight>
                <a:latin typeface="Verdana"/>
                <a:ea typeface="Verdana"/>
                <a:cs typeface="Verdana"/>
                <a:sym typeface="Verdana"/>
              </a:rPr>
              <a:t>Many experts believe this is due to two primary issues: mobile accessibility and desensitization at an earlier age.</a:t>
            </a:r>
            <a:endParaRPr sz="1200">
              <a:solidFill>
                <a:srgbClr val="7D7D7D"/>
              </a:solidFill>
              <a:highlight>
                <a:srgbClr val="FFFFFF"/>
              </a:highlight>
              <a:latin typeface="Verdana"/>
              <a:ea typeface="Verdana"/>
              <a:cs typeface="Verdana"/>
              <a:sym typeface="Verdana"/>
            </a:endParaRPr>
          </a:p>
          <a:p>
            <a:pPr indent="-304800" lvl="0" marL="457200" rtl="0">
              <a:spcBef>
                <a:spcPts val="0"/>
              </a:spcBef>
              <a:spcAft>
                <a:spcPts val="0"/>
              </a:spcAft>
              <a:buClr>
                <a:srgbClr val="7D7D7D"/>
              </a:buClr>
              <a:buSzPts val="1200"/>
              <a:buFont typeface="Verdana"/>
              <a:buAutoNum type="arabicPeriod"/>
            </a:pPr>
            <a:r>
              <a:rPr lang="en" sz="1200">
                <a:solidFill>
                  <a:srgbClr val="7D7D7D"/>
                </a:solidFill>
                <a:highlight>
                  <a:srgbClr val="FFFFFF"/>
                </a:highlight>
                <a:latin typeface="Verdana"/>
                <a:ea typeface="Verdana"/>
                <a:cs typeface="Verdana"/>
                <a:sym typeface="Verdana"/>
              </a:rPr>
              <a:t>Government should banned all the sites which containing such type of links.</a:t>
            </a:r>
            <a:endParaRPr sz="1200">
              <a:solidFill>
                <a:srgbClr val="7D7D7D"/>
              </a:solidFill>
              <a:highlight>
                <a:srgbClr val="FFFFFF"/>
              </a:highlight>
              <a:latin typeface="Verdana"/>
              <a:ea typeface="Verdana"/>
              <a:cs typeface="Verdana"/>
              <a:sym typeface="Verdana"/>
            </a:endParaRPr>
          </a:p>
          <a:p>
            <a:pPr indent="-304800" lvl="0" marL="457200" rtl="0">
              <a:spcBef>
                <a:spcPts val="0"/>
              </a:spcBef>
              <a:spcAft>
                <a:spcPts val="0"/>
              </a:spcAft>
              <a:buClr>
                <a:srgbClr val="7D7D7D"/>
              </a:buClr>
              <a:buSzPts val="1200"/>
              <a:buFont typeface="Verdana"/>
              <a:buAutoNum type="arabicPeriod"/>
            </a:pPr>
            <a:r>
              <a:rPr lang="en" sz="1200">
                <a:solidFill>
                  <a:srgbClr val="7D7D7D"/>
                </a:solidFill>
                <a:highlight>
                  <a:srgbClr val="FFFFFF"/>
                </a:highlight>
                <a:latin typeface="Verdana"/>
                <a:ea typeface="Verdana"/>
                <a:cs typeface="Verdana"/>
                <a:sym typeface="Verdana"/>
              </a:rPr>
              <a:t>Such type of sites should not be get opened directly without login, and the login should be based on age verification.</a:t>
            </a:r>
            <a:endParaRPr sz="1200">
              <a:solidFill>
                <a:srgbClr val="7D7D7D"/>
              </a:solidFill>
              <a:highlight>
                <a:srgbClr val="FFFFFF"/>
              </a:highlight>
              <a:latin typeface="Verdana"/>
              <a:ea typeface="Verdana"/>
              <a:cs typeface="Verdana"/>
              <a:sym typeface="Verdana"/>
            </a:endParaRPr>
          </a:p>
          <a:p>
            <a:pPr indent="-304800" lvl="0" marL="457200" rtl="0">
              <a:spcBef>
                <a:spcPts val="0"/>
              </a:spcBef>
              <a:spcAft>
                <a:spcPts val="0"/>
              </a:spcAft>
              <a:buClr>
                <a:srgbClr val="7D7D7D"/>
              </a:buClr>
              <a:buSzPts val="1200"/>
              <a:buFont typeface="Verdana"/>
              <a:buAutoNum type="arabicPeriod"/>
            </a:pPr>
            <a:r>
              <a:rPr lang="en" sz="1200">
                <a:solidFill>
                  <a:srgbClr val="7D7D7D"/>
                </a:solidFill>
                <a:highlight>
                  <a:srgbClr val="FFFFFF"/>
                </a:highlight>
                <a:latin typeface="Verdana"/>
                <a:ea typeface="Verdana"/>
                <a:cs typeface="Verdana"/>
                <a:sym typeface="Verdana"/>
              </a:rPr>
              <a:t>The age verification is processed by e-mail id.</a:t>
            </a:r>
            <a:endParaRPr sz="1200">
              <a:solidFill>
                <a:srgbClr val="7D7D7D"/>
              </a:solidFill>
              <a:highlight>
                <a:srgbClr val="FFFFFF"/>
              </a:highlight>
              <a:latin typeface="Verdana"/>
              <a:ea typeface="Verdana"/>
              <a:cs typeface="Verdana"/>
              <a:sym typeface="Verdana"/>
            </a:endParaRPr>
          </a:p>
          <a:p>
            <a:pPr indent="-304800" lvl="0" marL="457200" rtl="0">
              <a:spcBef>
                <a:spcPts val="0"/>
              </a:spcBef>
              <a:spcAft>
                <a:spcPts val="0"/>
              </a:spcAft>
              <a:buClr>
                <a:srgbClr val="7D7D7D"/>
              </a:buClr>
              <a:buSzPts val="1200"/>
              <a:buFont typeface="Verdana"/>
              <a:buAutoNum type="arabicPeriod"/>
            </a:pPr>
            <a:r>
              <a:rPr lang="en" sz="1200">
                <a:solidFill>
                  <a:srgbClr val="7D7D7D"/>
                </a:solidFill>
                <a:highlight>
                  <a:srgbClr val="FFFFFF"/>
                </a:highlight>
                <a:latin typeface="Verdana"/>
                <a:ea typeface="Verdana"/>
                <a:cs typeface="Verdana"/>
                <a:sym typeface="Verdana"/>
              </a:rPr>
              <a:t>Government should enforce the rule for all email providers to add an extra user’s aadhar card no. field for verification purpose.</a:t>
            </a:r>
            <a:endParaRPr sz="1200">
              <a:solidFill>
                <a:srgbClr val="7D7D7D"/>
              </a:solidFill>
              <a:highlight>
                <a:srgbClr val="FFFFFF"/>
              </a:highlight>
              <a:latin typeface="Verdana"/>
              <a:ea typeface="Verdana"/>
              <a:cs typeface="Verdana"/>
              <a:sym typeface="Verdana"/>
            </a:endParaRPr>
          </a:p>
          <a:p>
            <a:pPr indent="-304800" lvl="0" marL="457200" rtl="0">
              <a:spcBef>
                <a:spcPts val="0"/>
              </a:spcBef>
              <a:spcAft>
                <a:spcPts val="0"/>
              </a:spcAft>
              <a:buClr>
                <a:srgbClr val="7D7D7D"/>
              </a:buClr>
              <a:buSzPts val="1200"/>
              <a:buFont typeface="Verdana"/>
              <a:buAutoNum type="arabicPeriod"/>
            </a:pPr>
            <a:r>
              <a:rPr lang="en" sz="1200">
                <a:solidFill>
                  <a:srgbClr val="7D7D7D"/>
                </a:solidFill>
                <a:highlight>
                  <a:srgbClr val="FFFFFF"/>
                </a:highlight>
                <a:latin typeface="Verdana"/>
                <a:ea typeface="Verdana"/>
                <a:cs typeface="Verdana"/>
                <a:sym typeface="Verdana"/>
              </a:rPr>
              <a:t>When they direct to such sites they would be redirected to govt login page, which would further verify the current user is under-aged or not using their e-mail service providers which have their aadhar card number mentioned in their e-mails.</a:t>
            </a:r>
            <a:endParaRPr sz="1200">
              <a:solidFill>
                <a:srgbClr val="7D7D7D"/>
              </a:solidFill>
              <a:highlight>
                <a:srgbClr val="FFFFFF"/>
              </a:highlight>
              <a:latin typeface="Verdana"/>
              <a:ea typeface="Verdana"/>
              <a:cs typeface="Verdana"/>
              <a:sym typeface="Verdana"/>
            </a:endParaRPr>
          </a:p>
          <a:p>
            <a:pPr indent="-304800" lvl="0" marL="457200" rtl="0">
              <a:spcBef>
                <a:spcPts val="0"/>
              </a:spcBef>
              <a:spcAft>
                <a:spcPts val="0"/>
              </a:spcAft>
              <a:buClr>
                <a:srgbClr val="7D7D7D"/>
              </a:buClr>
              <a:buSzPts val="1200"/>
              <a:buFont typeface="Verdana"/>
              <a:buAutoNum type="arabicPeriod"/>
            </a:pPr>
            <a:r>
              <a:rPr lang="en" sz="1200">
                <a:solidFill>
                  <a:srgbClr val="7D7D7D"/>
                </a:solidFill>
                <a:highlight>
                  <a:srgbClr val="FFFFFF"/>
                </a:highlight>
                <a:latin typeface="Verdana"/>
                <a:ea typeface="Verdana"/>
                <a:cs typeface="Verdana"/>
                <a:sym typeface="Verdana"/>
              </a:rPr>
              <a:t>Through this solution we can stop under-aged students to stop opening adult contents sites.</a:t>
            </a:r>
            <a:endParaRPr sz="1200">
              <a:solidFill>
                <a:srgbClr val="7D7D7D"/>
              </a:solidFill>
              <a:highlight>
                <a:srgbClr val="FFFFFF"/>
              </a:highlight>
              <a:latin typeface="Verdana"/>
              <a:ea typeface="Verdana"/>
              <a:cs typeface="Verdana"/>
              <a:sym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Shape 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000"/>
              <a:t>                       What are the</a:t>
            </a:r>
            <a:r>
              <a:rPr lang="en" sz="3000"/>
              <a:t> outcomes?</a:t>
            </a:r>
            <a:endParaRPr sz="3000"/>
          </a:p>
        </p:txBody>
      </p:sp>
      <p:sp>
        <p:nvSpPr>
          <p:cNvPr id="117" name="Shape 1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The under-aged students will not able to open adult contents any more, and they will spend their more time on study.</a:t>
            </a:r>
            <a:endParaRPr sz="2400"/>
          </a:p>
          <a:p>
            <a:pPr indent="0" lvl="0" marL="0">
              <a:spcBef>
                <a:spcPts val="1600"/>
              </a:spcBef>
              <a:spcAft>
                <a:spcPts val="0"/>
              </a:spcAft>
              <a:buNone/>
            </a:pPr>
            <a:r>
              <a:rPr lang="en" sz="2400"/>
              <a:t>They </a:t>
            </a:r>
            <a:endParaRPr sz="2400"/>
          </a:p>
          <a:p>
            <a:pPr indent="0" lvl="0" marL="0">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id="122" name="Shape 122"/>
          <p:cNvPicPr preferRelativeResize="0"/>
          <p:nvPr/>
        </p:nvPicPr>
        <p:blipFill rotWithShape="1">
          <a:blip r:embed="rId3">
            <a:alphaModFix/>
          </a:blip>
          <a:srcRect b="0" l="0" r="37826" t="0"/>
          <a:stretch/>
        </p:blipFill>
        <p:spPr>
          <a:xfrm>
            <a:off x="4548455" y="0"/>
            <a:ext cx="4595550" cy="5143500"/>
          </a:xfrm>
          <a:prstGeom prst="rect">
            <a:avLst/>
          </a:prstGeom>
          <a:noFill/>
          <a:ln>
            <a:noFill/>
          </a:ln>
        </p:spPr>
      </p:pic>
      <p:sp>
        <p:nvSpPr>
          <p:cNvPr id="123" name="Shape 123"/>
          <p:cNvSpPr txBox="1"/>
          <p:nvPr/>
        </p:nvSpPr>
        <p:spPr>
          <a:xfrm>
            <a:off x="223625" y="3542775"/>
            <a:ext cx="4131300" cy="148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6000"/>
              <a:t>T</a:t>
            </a:r>
            <a:r>
              <a:rPr lang="en" sz="6000"/>
              <a:t>hank you</a:t>
            </a:r>
            <a:endParaRPr sz="6000"/>
          </a:p>
        </p:txBody>
      </p:sp>
      <p:sp>
        <p:nvSpPr>
          <p:cNvPr id="124" name="Shape 124"/>
          <p:cNvSpPr txBox="1"/>
          <p:nvPr/>
        </p:nvSpPr>
        <p:spPr>
          <a:xfrm>
            <a:off x="306025" y="894525"/>
            <a:ext cx="4048800" cy="1542000"/>
          </a:xfrm>
          <a:prstGeom prst="rect">
            <a:avLst/>
          </a:prstGeom>
          <a:solidFill>
            <a:srgbClr val="FF0000"/>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sz="3000">
                <a:solidFill>
                  <a:srgbClr val="EFEFEF"/>
                </a:solidFill>
              </a:rPr>
              <a:t>So, lets pledge to make our youth generation better.</a:t>
            </a:r>
            <a:endParaRPr sz="3000">
              <a:solidFill>
                <a:srgbClr val="EFEFE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Shape 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t>What is the problem?</a:t>
            </a:r>
            <a:endParaRPr sz="3600"/>
          </a:p>
        </p:txBody>
      </p:sp>
      <p:sp>
        <p:nvSpPr>
          <p:cNvPr id="65" name="Shape 65"/>
          <p:cNvSpPr txBox="1"/>
          <p:nvPr>
            <p:ph idx="1" type="body"/>
          </p:nvPr>
        </p:nvSpPr>
        <p:spPr>
          <a:xfrm>
            <a:off x="311700" y="1491850"/>
            <a:ext cx="8520600" cy="31725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sz="2400"/>
              <a:t>Young generation are the future of our country. This generation uses internet alot for their study purpose. While, in between searching they get such type of links which directs them to adult websites or contents which are not appropriate in their schooling age.</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Shape 70"/>
          <p:cNvSpPr txBox="1"/>
          <p:nvPr/>
        </p:nvSpPr>
        <p:spPr>
          <a:xfrm>
            <a:off x="407225" y="736250"/>
            <a:ext cx="8470800" cy="34068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SzPts val="2400"/>
              <a:buAutoNum type="arabicPeriod"/>
            </a:pPr>
            <a:r>
              <a:rPr i="1" lang="en" sz="2400"/>
              <a:t>First of all, they changes their overall personality.</a:t>
            </a:r>
            <a:endParaRPr i="1" sz="2400"/>
          </a:p>
          <a:p>
            <a:pPr indent="-381000" lvl="0" marL="457200" rtl="0">
              <a:spcBef>
                <a:spcPts val="0"/>
              </a:spcBef>
              <a:spcAft>
                <a:spcPts val="0"/>
              </a:spcAft>
              <a:buSzPts val="2400"/>
              <a:buAutoNum type="arabicPeriod"/>
            </a:pPr>
            <a:r>
              <a:rPr i="1" lang="en" sz="2400"/>
              <a:t>T</a:t>
            </a:r>
            <a:r>
              <a:rPr i="1" lang="en" sz="2400"/>
              <a:t>heir outlook/mentality for society and environment changes gradually over time.</a:t>
            </a:r>
            <a:endParaRPr i="1" sz="2400"/>
          </a:p>
          <a:p>
            <a:pPr indent="-381000" lvl="0" marL="457200" rtl="0">
              <a:spcBef>
                <a:spcPts val="0"/>
              </a:spcBef>
              <a:spcAft>
                <a:spcPts val="0"/>
              </a:spcAft>
              <a:buSzPts val="2400"/>
              <a:buAutoNum type="arabicPeriod"/>
            </a:pPr>
            <a:r>
              <a:rPr i="1" lang="en" sz="2400"/>
              <a:t>Their mindset for every conditions thinks towards negativity.</a:t>
            </a:r>
            <a:endParaRPr i="1" sz="2400"/>
          </a:p>
          <a:p>
            <a:pPr indent="-381000" lvl="0" marL="457200" rtl="0">
              <a:spcBef>
                <a:spcPts val="0"/>
              </a:spcBef>
              <a:spcAft>
                <a:spcPts val="0"/>
              </a:spcAft>
              <a:buSzPts val="2400"/>
              <a:buAutoNum type="arabicPeriod"/>
            </a:pPr>
            <a:r>
              <a:rPr i="1" lang="en" sz="2400"/>
              <a:t>They  gets deviated from their aim.</a:t>
            </a:r>
            <a:endParaRPr i="1" sz="2400"/>
          </a:p>
          <a:p>
            <a:pPr indent="-381000" lvl="0" marL="457200" rtl="0">
              <a:spcBef>
                <a:spcPts val="0"/>
              </a:spcBef>
              <a:spcAft>
                <a:spcPts val="0"/>
              </a:spcAft>
              <a:buSzPts val="2400"/>
              <a:buAutoNum type="arabicPeriod"/>
            </a:pPr>
            <a:r>
              <a:rPr i="1" lang="en" sz="2400"/>
              <a:t>They spoil their precious time of that age.</a:t>
            </a:r>
            <a:endParaRPr i="1" sz="2400"/>
          </a:p>
          <a:p>
            <a:pPr indent="-381000" lvl="0" marL="457200" rtl="0">
              <a:spcBef>
                <a:spcPts val="0"/>
              </a:spcBef>
              <a:spcAft>
                <a:spcPts val="0"/>
              </a:spcAft>
              <a:buSzPts val="2400"/>
              <a:buAutoNum type="arabicPeriod"/>
            </a:pPr>
            <a:r>
              <a:rPr i="1" lang="en" sz="2400"/>
              <a:t>Their addiction towards such contents is increasing tremendously.</a:t>
            </a:r>
            <a:endParaRPr i="1" sz="2400"/>
          </a:p>
          <a:p>
            <a:pPr indent="-342900" lvl="0" marL="457200" rtl="0">
              <a:spcBef>
                <a:spcPts val="0"/>
              </a:spcBef>
              <a:spcAft>
                <a:spcPts val="0"/>
              </a:spcAft>
              <a:buSzPts val="1800"/>
              <a:buAutoNum type="arabicPeriod"/>
            </a:pPr>
            <a:r>
              <a:rPr i="1" lang="en" sz="2400"/>
              <a:t>Schooling is age of base making and such type of content in life of students depleting their base</a:t>
            </a:r>
            <a:r>
              <a:rPr lang="en" sz="1800"/>
              <a:t>.</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pic>
        <p:nvPicPr>
          <p:cNvPr descr="Screen Shot 2015-10-15 at 9.01.57 PM.png" id="75" name="Shape 75"/>
          <p:cNvPicPr preferRelativeResize="0"/>
          <p:nvPr/>
        </p:nvPicPr>
        <p:blipFill rotWithShape="1">
          <a:blip r:embed="rId3">
            <a:alphaModFix/>
          </a:blip>
          <a:srcRect b="6780" l="35488" r="25270" t="-6780"/>
          <a:stretch/>
        </p:blipFill>
        <p:spPr>
          <a:xfrm>
            <a:off x="106050" y="0"/>
            <a:ext cx="2519860" cy="2420375"/>
          </a:xfrm>
          <a:prstGeom prst="rect">
            <a:avLst/>
          </a:prstGeom>
          <a:noFill/>
          <a:ln>
            <a:noFill/>
          </a:ln>
        </p:spPr>
      </p:pic>
      <p:pic>
        <p:nvPicPr>
          <p:cNvPr descr="Screen Shot 2015-10-16 at 4.59.24 PM.png" id="76" name="Shape 76"/>
          <p:cNvPicPr preferRelativeResize="0"/>
          <p:nvPr/>
        </p:nvPicPr>
        <p:blipFill rotWithShape="1">
          <a:blip r:embed="rId4">
            <a:alphaModFix/>
          </a:blip>
          <a:srcRect b="606" l="9911" r="24877" t="13981"/>
          <a:stretch/>
        </p:blipFill>
        <p:spPr>
          <a:xfrm>
            <a:off x="2025700" y="2598900"/>
            <a:ext cx="2455975" cy="2359000"/>
          </a:xfrm>
          <a:prstGeom prst="rect">
            <a:avLst/>
          </a:prstGeom>
          <a:noFill/>
          <a:ln>
            <a:noFill/>
          </a:ln>
        </p:spPr>
      </p:pic>
      <p:pic>
        <p:nvPicPr>
          <p:cNvPr descr="Screen Shot 2015-10-15 at 9.01.12 PM.png" id="77" name="Shape 77"/>
          <p:cNvPicPr preferRelativeResize="0"/>
          <p:nvPr/>
        </p:nvPicPr>
        <p:blipFill rotWithShape="1">
          <a:blip r:embed="rId5">
            <a:alphaModFix/>
          </a:blip>
          <a:srcRect b="0" l="2180" r="2171" t="0"/>
          <a:stretch/>
        </p:blipFill>
        <p:spPr>
          <a:xfrm>
            <a:off x="4771475" y="1305936"/>
            <a:ext cx="4127099" cy="24203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pic>
        <p:nvPicPr>
          <p:cNvPr id="82" name="Shape 82"/>
          <p:cNvPicPr preferRelativeResize="0"/>
          <p:nvPr/>
        </p:nvPicPr>
        <p:blipFill>
          <a:blip r:embed="rId3">
            <a:alphaModFix/>
          </a:blip>
          <a:stretch>
            <a:fillRect/>
          </a:stretch>
        </p:blipFill>
        <p:spPr>
          <a:xfrm>
            <a:off x="672700" y="76200"/>
            <a:ext cx="7798593" cy="4991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Shape 87"/>
          <p:cNvSpPr txBox="1"/>
          <p:nvPr/>
        </p:nvSpPr>
        <p:spPr>
          <a:xfrm>
            <a:off x="449375" y="448000"/>
            <a:ext cx="7624800" cy="3954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3000"/>
              <a:t>           </a:t>
            </a:r>
            <a:r>
              <a:rPr lang="en" sz="3000" u="sng"/>
              <a:t>AFFECTED COMMUNITY</a:t>
            </a:r>
            <a:endParaRPr sz="3000" u="sng"/>
          </a:p>
          <a:p>
            <a:pPr indent="-381000" lvl="0" marL="457200" rtl="0">
              <a:spcBef>
                <a:spcPts val="0"/>
              </a:spcBef>
              <a:spcAft>
                <a:spcPts val="0"/>
              </a:spcAft>
              <a:buSzPts val="2400"/>
              <a:buAutoNum type="arabicPeriod"/>
            </a:pPr>
            <a:r>
              <a:rPr lang="en" sz="2400"/>
              <a:t>Under -aged students</a:t>
            </a:r>
            <a:endParaRPr sz="2400"/>
          </a:p>
          <a:p>
            <a:pPr indent="-381000" lvl="0" marL="457200" rtl="0">
              <a:spcBef>
                <a:spcPts val="0"/>
              </a:spcBef>
              <a:spcAft>
                <a:spcPts val="0"/>
              </a:spcAft>
              <a:buSzPts val="2400"/>
              <a:buAutoNum type="arabicPeriod"/>
            </a:pPr>
            <a:r>
              <a:rPr lang="en" sz="2400"/>
              <a:t>society</a:t>
            </a:r>
            <a:endParaRPr sz="2400"/>
          </a:p>
          <a:p>
            <a:pPr indent="-381000" lvl="0" marL="457200">
              <a:spcBef>
                <a:spcPts val="0"/>
              </a:spcBef>
              <a:spcAft>
                <a:spcPts val="0"/>
              </a:spcAft>
              <a:buSzPts val="2400"/>
              <a:buAutoNum type="arabicPeriod"/>
            </a:pPr>
            <a:r>
              <a:rPr lang="en" sz="2400"/>
              <a:t>Neighbouring community</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p:nvPr/>
        </p:nvSpPr>
        <p:spPr>
          <a:xfrm>
            <a:off x="294250" y="435500"/>
            <a:ext cx="8603700" cy="553200"/>
          </a:xfrm>
          <a:prstGeom prst="horizont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sz="3000"/>
              <a:t>How long you are working on this idea and why?</a:t>
            </a:r>
            <a:endParaRPr sz="3000"/>
          </a:p>
        </p:txBody>
      </p:sp>
      <p:sp>
        <p:nvSpPr>
          <p:cNvPr id="93" name="Shape 93"/>
          <p:cNvSpPr/>
          <p:nvPr/>
        </p:nvSpPr>
        <p:spPr>
          <a:xfrm>
            <a:off x="517875" y="1636025"/>
            <a:ext cx="8215500" cy="31425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sz="2400"/>
              <a:t>We are working on this idea for 10 days because this idea will help schooling students focus on their study and use their potential in right way and future of youth get enlightened. </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ctrTitle"/>
          </p:nvPr>
        </p:nvSpPr>
        <p:spPr>
          <a:xfrm>
            <a:off x="547100" y="485650"/>
            <a:ext cx="8221500" cy="1503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000"/>
              <a:t>WHETHER THE IDEA IS ORIGINAL OR DERIVED FROM SOME ESTABLISHED TECHNOLOGY OR PROCESS</a:t>
            </a:r>
            <a:endParaRPr sz="3000"/>
          </a:p>
        </p:txBody>
      </p:sp>
      <p:sp>
        <p:nvSpPr>
          <p:cNvPr id="99" name="Shape 9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OUR IDEA IN ORIGINAL</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Shape 104"/>
          <p:cNvSpPr txBox="1"/>
          <p:nvPr>
            <p:ph type="ctrTitle"/>
          </p:nvPr>
        </p:nvSpPr>
        <p:spPr>
          <a:xfrm>
            <a:off x="311700" y="388400"/>
            <a:ext cx="8520600" cy="1502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000"/>
              <a:t>WHETHER THE SOLUTION IS STATE OF THE</a:t>
            </a:r>
            <a:endParaRPr sz="3000"/>
          </a:p>
        </p:txBody>
      </p:sp>
      <p:sp>
        <p:nvSpPr>
          <p:cNvPr id="105" name="Shape 10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Solution is state of the art</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